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2" r:id="rId21"/>
    <p:sldId id="304" r:id="rId22"/>
    <p:sldId id="298" r:id="rId23"/>
    <p:sldId id="303" r:id="rId24"/>
    <p:sldId id="264" r:id="rId25"/>
    <p:sldId id="296" r:id="rId26"/>
    <p:sldId id="29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4207242"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MG. 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1953805"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380213"/>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972058"/>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292711"/>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817258"/>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720161"/>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075120"/>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139068"/>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41614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350829"/>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350829"/>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0D6-B737-7B49-3085-1D1659C9D6A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667333A-E8B1-95A7-FD55-1EDBB425B95C}"/>
              </a:ext>
            </a:extLst>
          </p:cNvPr>
          <p:cNvSpPr txBox="1"/>
          <p:nvPr/>
        </p:nvSpPr>
        <p:spPr>
          <a:xfrm>
            <a:off x="495176" y="963793"/>
            <a:ext cx="11067827" cy="900246"/>
          </a:xfrm>
          <a:prstGeom prst="rect">
            <a:avLst/>
          </a:prstGeom>
          <a:noFill/>
        </p:spPr>
        <p:txBody>
          <a:bodyPr wrap="square">
            <a:spAutoFit/>
          </a:bodyPr>
          <a:lstStyle/>
          <a:p>
            <a:pPr algn="just"/>
            <a:r>
              <a:rPr lang="es-E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1050" dirty="0">
                <a:effectLst/>
                <a:latin typeface="Times New Roman" panose="02020603050405020304" pitchFamily="18" charset="0"/>
                <a:ea typeface="Calibri" panose="020F0502020204030204" pitchFamily="34" charset="0"/>
                <a:cs typeface="Times New Roman" panose="02020603050405020304" pitchFamily="18" charset="0"/>
              </a:rPr>
              <a:t>Después de entrenar el modelo con el algoritmo VGG19, se observa que la precisión de los datos de entrenamiento se mantiene constante en las últimas épocas, alcanzando un resultado del 98.22%. En cuanto a la precisión de los datos de validación, también se mantiene estable y finaliza con un resultado del 94.11%.</a:t>
            </a:r>
          </a:p>
          <a:p>
            <a:pPr algn="just"/>
            <a:endParaRPr lang="es-ES" sz="105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ES" sz="1050" dirty="0">
                <a:effectLst/>
                <a:latin typeface="Times New Roman" panose="02020603050405020304" pitchFamily="18" charset="0"/>
                <a:ea typeface="Calibri" panose="020F0502020204030204" pitchFamily="34" charset="0"/>
                <a:cs typeface="Times New Roman" panose="02020603050405020304" pitchFamily="18" charset="0"/>
              </a:rPr>
              <a:t>La función de pérdida para los datos de entrenamiento disminuye de manera lineal hasta alcanzar un 0.18%, lo cual es un resultado positivo. Sin embargo, la función de pérdida para los datos de validación muestra resultados constantes, por lo que se decidió finalizar la ejecución.</a:t>
            </a:r>
          </a:p>
        </p:txBody>
      </p:sp>
      <p:sp>
        <p:nvSpPr>
          <p:cNvPr id="4" name="CuadroTexto 3">
            <a:extLst>
              <a:ext uri="{FF2B5EF4-FFF2-40B4-BE49-F238E27FC236}">
                <a16:creationId xmlns:a16="http://schemas.microsoft.com/office/drawing/2014/main" id="{831088B8-2343-95A6-D41A-56632AE1AFB6}"/>
              </a:ext>
            </a:extLst>
          </p:cNvPr>
          <p:cNvSpPr txBox="1"/>
          <p:nvPr/>
        </p:nvSpPr>
        <p:spPr>
          <a:xfrm>
            <a:off x="495177" y="391412"/>
            <a:ext cx="2780377"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 SELECCIONADO: VGG19</a:t>
            </a:r>
          </a:p>
        </p:txBody>
      </p:sp>
      <p:sp>
        <p:nvSpPr>
          <p:cNvPr id="7" name="CuadroTexto 6">
            <a:extLst>
              <a:ext uri="{FF2B5EF4-FFF2-40B4-BE49-F238E27FC236}">
                <a16:creationId xmlns:a16="http://schemas.microsoft.com/office/drawing/2014/main" id="{E4B95478-A070-6746-8F5D-7AB080F96E89}"/>
              </a:ext>
            </a:extLst>
          </p:cNvPr>
          <p:cNvSpPr txBox="1"/>
          <p:nvPr/>
        </p:nvSpPr>
        <p:spPr>
          <a:xfrm>
            <a:off x="495176" y="2084567"/>
            <a:ext cx="1544462"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Precisión del modelo</a:t>
            </a:r>
          </a:p>
        </p:txBody>
      </p:sp>
      <p:sp>
        <p:nvSpPr>
          <p:cNvPr id="8" name="CuadroTexto 7">
            <a:extLst>
              <a:ext uri="{FF2B5EF4-FFF2-40B4-BE49-F238E27FC236}">
                <a16:creationId xmlns:a16="http://schemas.microsoft.com/office/drawing/2014/main" id="{93FF7EFF-5AA9-886E-AFB8-00DF46113B80}"/>
              </a:ext>
            </a:extLst>
          </p:cNvPr>
          <p:cNvSpPr txBox="1"/>
          <p:nvPr/>
        </p:nvSpPr>
        <p:spPr>
          <a:xfrm>
            <a:off x="495176" y="2453216"/>
            <a:ext cx="11067827" cy="430887"/>
          </a:xfrm>
          <a:prstGeom prst="rect">
            <a:avLst/>
          </a:prstGeom>
          <a:noFill/>
        </p:spPr>
        <p:txBody>
          <a:bodyPr wrap="square" rtlCol="0">
            <a:spAutoFit/>
          </a:bodyPr>
          <a:lstStyle/>
          <a:p>
            <a:pPr algn="just"/>
            <a:r>
              <a:rPr lang="es-ES" sz="1100" dirty="0">
                <a:latin typeface="Times New Roman" panose="02020603050405020304" pitchFamily="18" charset="0"/>
                <a:cs typeface="Times New Roman" panose="02020603050405020304" pitchFamily="18" charset="0"/>
              </a:rPr>
              <a:t>Se empleó un modelo para evaluar su precisión utilizando un conjunto de imágenes. A través de la biblioteca </a:t>
            </a:r>
            <a:r>
              <a:rPr lang="es-ES" sz="1100" dirty="0" err="1">
                <a:latin typeface="Times New Roman" panose="02020603050405020304" pitchFamily="18" charset="0"/>
                <a:cs typeface="Times New Roman" panose="02020603050405020304" pitchFamily="18" charset="0"/>
              </a:rPr>
              <a:t>Numpy</a:t>
            </a:r>
            <a:r>
              <a:rPr lang="es-ES" sz="1100" dirty="0">
                <a:latin typeface="Times New Roman" panose="02020603050405020304" pitchFamily="18" charset="0"/>
                <a:cs typeface="Times New Roman" panose="02020603050405020304" pitchFamily="18" charset="0"/>
              </a:rPr>
              <a:t>, se realizó la clasificación de las imágenes y se generó la matriz de confusión, que permitió analizar el desempeño del modelo al mostrar las proporciones de clasificaciones correctas e incorrectas.</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176" y="3673493"/>
            <a:ext cx="2587625" cy="2150745"/>
          </a:xfrm>
          <a:prstGeom prst="rect">
            <a:avLst/>
          </a:prstGeom>
          <a:noFill/>
          <a:ln>
            <a:noFill/>
          </a:ln>
        </p:spPr>
      </p:pic>
      <p:sp>
        <p:nvSpPr>
          <p:cNvPr id="11" name="CuadroTexto 10">
            <a:extLst>
              <a:ext uri="{FF2B5EF4-FFF2-40B4-BE49-F238E27FC236}">
                <a16:creationId xmlns:a16="http://schemas.microsoft.com/office/drawing/2014/main" id="{DFC92C48-FEBA-C4B8-38FC-6A6100DA949E}"/>
              </a:ext>
            </a:extLst>
          </p:cNvPr>
          <p:cNvSpPr txBox="1"/>
          <p:nvPr/>
        </p:nvSpPr>
        <p:spPr>
          <a:xfrm>
            <a:off x="3564083" y="3329247"/>
            <a:ext cx="7732914" cy="2839239"/>
          </a:xfrm>
          <a:prstGeom prst="rect">
            <a:avLst/>
          </a:prstGeom>
          <a:noFill/>
        </p:spPr>
        <p:txBody>
          <a:bodyPr wrap="square">
            <a:spAutoFit/>
          </a:bodyPr>
          <a:lstStyle/>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ConCancer</a:t>
            </a:r>
            <a:r>
              <a:rPr lang="es-ES" sz="1050" b="1" dirty="0">
                <a:latin typeface="Times New Roman" panose="02020603050405020304" pitchFamily="18" charset="0"/>
                <a:cs typeface="Times New Roman" panose="02020603050405020304" pitchFamily="18" charset="0"/>
              </a:rPr>
              <a:t>’:</a:t>
            </a:r>
          </a:p>
          <a:p>
            <a:endParaRPr lang="es-ES" sz="105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Positivos (TP): 1433 (0.96)</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96% de los casos que realmente tienen cáncer, lo que demuestra una alta sensibilidad o capacidad para detectar la enfermedad.</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Negativos (FN): 72 (0.10)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10% de las predicciones dentro de esta clase fueron clasificadas incorrectamente como negativas, lo que implica que algunos casos con cáncer no fueron detectados. Aunque este porcentaje es bajo, reducir los falsos negativos es crítico en aplicaciones médicas para minimizar riesgos en pacientes.</a:t>
            </a:r>
          </a:p>
          <a:p>
            <a:pPr>
              <a:buFont typeface="Arial" panose="020B0604020202020204" pitchFamily="34" charset="0"/>
              <a:buChar char="•"/>
            </a:pPr>
            <a:endParaRPr lang="es-ES" sz="1050" dirty="0">
              <a:latin typeface="Times New Roman" panose="02020603050405020304" pitchFamily="18" charset="0"/>
              <a:cs typeface="Times New Roman" panose="02020603050405020304" pitchFamily="18" charset="0"/>
            </a:endParaRPr>
          </a:p>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SinCancer</a:t>
            </a:r>
            <a:r>
              <a:rPr lang="es-ES" sz="1050" b="1"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Positivos (FP): 57 (0.04)</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clasificó erróneamente al 4% de los casos como positivos cuando en realidad no tenían cáncer. Este valor es aceptablemente bajo y refleja un buen nivel de especificidad, reduciendo diagnósticos falsos.</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Negativos (TN): 630 (0.90)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90% de los casos que no tenían cáncer, lo que indica un buen desempeño en evitar alarmas innecesarias.</a:t>
            </a:r>
          </a:p>
        </p:txBody>
      </p:sp>
    </p:spTree>
    <p:extLst>
      <p:ext uri="{BB962C8B-B14F-4D97-AF65-F5344CB8AC3E}">
        <p14:creationId xmlns:p14="http://schemas.microsoft.com/office/powerpoint/2010/main" val="280306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4" y="4089534"/>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5" name="CuadroTexto 4">
            <a:extLst>
              <a:ext uri="{FF2B5EF4-FFF2-40B4-BE49-F238E27FC236}">
                <a16:creationId xmlns:a16="http://schemas.microsoft.com/office/drawing/2014/main" id="{32DB1F87-0AEE-A6DE-DCF6-06CB0C16CFDC}"/>
              </a:ext>
            </a:extLst>
          </p:cNvPr>
          <p:cNvSpPr txBox="1"/>
          <p:nvPr/>
        </p:nvSpPr>
        <p:spPr>
          <a:xfrm>
            <a:off x="8013104" y="1633926"/>
            <a:ext cx="2886217"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implementación de este sistema inteligente en entornos hospitalarios podría transformar los procesos de diagnóstico, mejorando la atención al paciente y optimizando los recursos médicos.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845FF764-D6B4-4953-814E-AB1CF90E183C}"/>
              </a:ext>
            </a:extLst>
          </p:cNvPr>
          <p:cNvSpPr txBox="1"/>
          <p:nvPr/>
        </p:nvSpPr>
        <p:spPr>
          <a:xfrm>
            <a:off x="9202550"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precisión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el potencial de mejorar la precisión y la rapidez en los diagnósticos.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50"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a:t>
            </a:r>
            <a:r>
              <a:rPr lang="es-PE" sz="4000" b="1" dirty="0">
                <a:solidFill>
                  <a:srgbClr val="000000"/>
                </a:solidFill>
                <a:latin typeface="Times New Roman" panose="02020603050405020304" pitchFamily="18" charset="0"/>
                <a:cs typeface="Times New Roman" panose="02020603050405020304" pitchFamily="18" charset="0"/>
              </a:rPr>
              <a:t>5</a:t>
            </a:r>
            <a:endPar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20612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del cáncer de próstata, permitiendo un diagnóstico más preciso y oportuno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978138" y="3697268"/>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6" name="Rectángulo 5">
            <a:extLst>
              <a:ext uri="{FF2B5EF4-FFF2-40B4-BE49-F238E27FC236}">
                <a16:creationId xmlns:a16="http://schemas.microsoft.com/office/drawing/2014/main" id="{E244218F-41BE-BD39-4968-4B8973F83FAF}"/>
              </a:ext>
            </a:extLst>
          </p:cNvPr>
          <p:cNvSpPr/>
          <p:nvPr/>
        </p:nvSpPr>
        <p:spPr>
          <a:xfrm>
            <a:off x="978138" y="974186"/>
            <a:ext cx="3114135" cy="727219"/>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HIPÓTESIS</a:t>
            </a:r>
          </a:p>
        </p:txBody>
      </p:sp>
      <p:sp>
        <p:nvSpPr>
          <p:cNvPr id="12" name="CuadroTexto 11">
            <a:extLst>
              <a:ext uri="{FF2B5EF4-FFF2-40B4-BE49-F238E27FC236}">
                <a16:creationId xmlns:a16="http://schemas.microsoft.com/office/drawing/2014/main" id="{4C49EC52-ADFE-8F50-1019-3D25F6D1EAEE}"/>
              </a:ext>
            </a:extLst>
          </p:cNvPr>
          <p:cNvSpPr txBox="1"/>
          <p:nvPr/>
        </p:nvSpPr>
        <p:spPr>
          <a:xfrm>
            <a:off x="4521200" y="664631"/>
            <a:ext cx="7340600" cy="1023165"/>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ES" dirty="0"/>
              <a:t>La implementación de un sistema inteligente basado en Deep Learning permitirá mejorar la detección temprana del cáncer de próstata, optimizando la precisión y confiabilidad en el análisis de imágenes médicas.</a:t>
            </a:r>
            <a:endParaRPr lang="es-PE" dirty="0"/>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21200" y="2284377"/>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65622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Local)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4635</TotalTime>
  <Words>1809</Words>
  <Application>Microsoft Office PowerPoint</Application>
  <PresentationFormat>Panorámica</PresentationFormat>
  <Paragraphs>180</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25</vt:i4>
      </vt:variant>
    </vt:vector>
  </HeadingPairs>
  <TitlesOfParts>
    <vt:vector size="35"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84</cp:revision>
  <dcterms:created xsi:type="dcterms:W3CDTF">2023-02-20T04:04:20Z</dcterms:created>
  <dcterms:modified xsi:type="dcterms:W3CDTF">2024-11-19T21:47:57Z</dcterms:modified>
</cp:coreProperties>
</file>